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70" r:id="rId3"/>
    <p:sldId id="257" r:id="rId4"/>
    <p:sldId id="258" r:id="rId5"/>
    <p:sldId id="260" r:id="rId6"/>
    <p:sldId id="259" r:id="rId7"/>
    <p:sldId id="261" r:id="rId8"/>
    <p:sldId id="262" r:id="rId9"/>
    <p:sldId id="267" r:id="rId10"/>
    <p:sldId id="268" r:id="rId11"/>
    <p:sldId id="269" r:id="rId12"/>
    <p:sldId id="265" r:id="rId13"/>
    <p:sldId id="263" r:id="rId14"/>
    <p:sldId id="264" r:id="rId15"/>
    <p:sldId id="272" r:id="rId16"/>
    <p:sldId id="271" r:id="rId17"/>
    <p:sldId id="273" r:id="rId18"/>
    <p:sldId id="274" r:id="rId19"/>
    <p:sldId id="275" r:id="rId20"/>
    <p:sldId id="276" r:id="rId21"/>
    <p:sldId id="26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18EE89E-EACD-4010-8727-D3FE816F6324}" type="datetimeFigureOut">
              <a:rPr lang="it-IT" smtClean="0"/>
              <a:t>23/02/2017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41836237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8EE89E-EACD-4010-8727-D3FE816F6324}" type="datetimeFigureOut">
              <a:rPr lang="it-IT" smtClean="0"/>
              <a:t>23/02/2017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36789032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8EE89E-EACD-4010-8727-D3FE816F6324}" type="datetimeFigureOut">
              <a:rPr lang="it-IT" smtClean="0"/>
              <a:t>23/02/2017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292265-10EE-4971-941E-1CF7FC813DC1}"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896883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8EE89E-EACD-4010-8727-D3FE816F6324}" type="datetimeFigureOut">
              <a:rPr lang="it-IT" smtClean="0"/>
              <a:t>23/02/2017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36412821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8EE89E-EACD-4010-8727-D3FE816F6324}" type="datetimeFigureOut">
              <a:rPr lang="it-IT" smtClean="0"/>
              <a:t>23/02/2017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292265-10EE-4971-941E-1CF7FC813DC1}"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92141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8EE89E-EACD-4010-8727-D3FE816F6324}" type="datetimeFigureOut">
              <a:rPr lang="it-IT" smtClean="0"/>
              <a:t>23/02/2017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31034489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18EE89E-EACD-4010-8727-D3FE816F6324}" type="datetimeFigureOut">
              <a:rPr lang="it-IT" smtClean="0"/>
              <a:t>23/02/2017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25970658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18EE89E-EACD-4010-8727-D3FE816F6324}" type="datetimeFigureOut">
              <a:rPr lang="it-IT" smtClean="0"/>
              <a:t>23/02/2017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5733641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18EE89E-EACD-4010-8727-D3FE816F6324}" type="datetimeFigureOut">
              <a:rPr lang="it-IT" smtClean="0"/>
              <a:t>23/02/2017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26141313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8EE89E-EACD-4010-8727-D3FE816F6324}" type="datetimeFigureOut">
              <a:rPr lang="it-IT" smtClean="0"/>
              <a:t>23/02/2017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13901961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18EE89E-EACD-4010-8727-D3FE816F6324}" type="datetimeFigureOut">
              <a:rPr lang="it-IT" smtClean="0"/>
              <a:t>23/02/2017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28289367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18EE89E-EACD-4010-8727-D3FE816F6324}" type="datetimeFigureOut">
              <a:rPr lang="it-IT" smtClean="0"/>
              <a:t>23/02/2017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8844998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918EE89E-EACD-4010-8727-D3FE816F6324}" type="datetimeFigureOut">
              <a:rPr lang="it-IT" smtClean="0"/>
              <a:t>23/02/2017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12245517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EE89E-EACD-4010-8727-D3FE816F6324}" type="datetimeFigureOut">
              <a:rPr lang="it-IT" smtClean="0"/>
              <a:t>23/02/2017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31508295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18EE89E-EACD-4010-8727-D3FE816F6324}" type="datetimeFigureOut">
              <a:rPr lang="it-IT" smtClean="0"/>
              <a:t>23/02/2017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7103238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18EE89E-EACD-4010-8727-D3FE816F6324}" type="datetimeFigureOut">
              <a:rPr lang="it-IT" smtClean="0"/>
              <a:t>23/02/2017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292265-10EE-4971-941E-1CF7FC813DC1}" type="slidenum">
              <a:rPr lang="it-IT" smtClean="0"/>
              <a:t>‹N›</a:t>
            </a:fld>
            <a:endParaRPr lang="it-IT"/>
          </a:p>
        </p:txBody>
      </p:sp>
    </p:spTree>
    <p:extLst>
      <p:ext uri="{BB962C8B-B14F-4D97-AF65-F5344CB8AC3E}">
        <p14:creationId xmlns:p14="http://schemas.microsoft.com/office/powerpoint/2010/main" val="20449276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8EE89E-EACD-4010-8727-D3FE816F6324}" type="datetimeFigureOut">
              <a:rPr lang="it-IT" smtClean="0"/>
              <a:t>23/02/2017</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3292265-10EE-4971-941E-1CF7FC813DC1}" type="slidenum">
              <a:rPr lang="it-IT" smtClean="0"/>
              <a:t>‹N›</a:t>
            </a:fld>
            <a:endParaRPr lang="it-IT"/>
          </a:p>
        </p:txBody>
      </p:sp>
    </p:spTree>
    <p:extLst>
      <p:ext uri="{BB962C8B-B14F-4D97-AF65-F5344CB8AC3E}">
        <p14:creationId xmlns:p14="http://schemas.microsoft.com/office/powerpoint/2010/main" val="18778170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211392" y="180304"/>
            <a:ext cx="3665609" cy="6521031"/>
          </a:xfrm>
          <a:prstGeom prst="rect">
            <a:avLst/>
          </a:prstGeom>
        </p:spPr>
      </p:pic>
      <p:sp>
        <p:nvSpPr>
          <p:cNvPr id="5" name="Rettangolo 4"/>
          <p:cNvSpPr/>
          <p:nvPr/>
        </p:nvSpPr>
        <p:spPr>
          <a:xfrm>
            <a:off x="810601" y="1856095"/>
            <a:ext cx="2871989" cy="2731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latin typeface="Candy Round BTN" panose="020F0604020102040306" pitchFamily="34" charset="0"/>
              </a:rPr>
              <a:t>27 gennaio </a:t>
            </a:r>
            <a:r>
              <a:rPr lang="it-IT" sz="4000" dirty="0" smtClean="0">
                <a:latin typeface="Candy Round BTN" panose="020F0604020102040306" pitchFamily="34" charset="0"/>
              </a:rPr>
              <a:t>2017</a:t>
            </a:r>
          </a:p>
          <a:p>
            <a:pPr algn="ctr"/>
            <a:r>
              <a:rPr lang="it-IT" sz="2600" dirty="0" smtClean="0">
                <a:latin typeface="Candy Round BTN" panose="020F0604020102040306" pitchFamily="34" charset="0"/>
              </a:rPr>
              <a:t>I.C. </a:t>
            </a:r>
            <a:r>
              <a:rPr lang="it-IT" sz="2600" dirty="0" err="1" smtClean="0">
                <a:latin typeface="Candy Round BTN" panose="020F0604020102040306" pitchFamily="34" charset="0"/>
              </a:rPr>
              <a:t>Rosmini</a:t>
            </a:r>
            <a:r>
              <a:rPr lang="it-IT" sz="2600" dirty="0" smtClean="0">
                <a:latin typeface="Candy Round BTN" panose="020F0604020102040306" pitchFamily="34" charset="0"/>
              </a:rPr>
              <a:t> Pusiano</a:t>
            </a:r>
            <a:endParaRPr lang="it-IT" sz="2600" dirty="0">
              <a:latin typeface="Candy Round BTN" panose="020F0604020102040306" pitchFamily="34" charset="0"/>
            </a:endParaRPr>
          </a:p>
        </p:txBody>
      </p:sp>
    </p:spTree>
    <p:extLst>
      <p:ext uri="{BB962C8B-B14F-4D97-AF65-F5344CB8AC3E}">
        <p14:creationId xmlns:p14="http://schemas.microsoft.com/office/powerpoint/2010/main" val="33965352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7883" y="159442"/>
            <a:ext cx="9955368" cy="6445482"/>
          </a:xfrm>
          <a:prstGeom prst="rect">
            <a:avLst/>
          </a:prstGeom>
        </p:spPr>
        <p:txBody>
          <a:bodyPr wrap="square">
            <a:spAutoFit/>
          </a:bodyPr>
          <a:lstStyle/>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Giampiero e Marco ci hanno proposto un repertorio di canzoni dei popoli dell’Est, colonne sonore che rievocano i momenti delle persecuzioni ed i filmati ad essi dedicati.</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Attraverso queste splendide musiche, attraverso le singole note…abbiamo potuto vedere e sentire dentro di noi la tristezza e la disperazione delle vittime, la crudeltà e la cattiveria dei carnefici.</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Le canzoni, nonostante ricordavano un periodo triste, erano allegre. Questo significa che gli ebrei, non trovando felicità durante il giorno, la cercavano attraverso le canzoni.</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Ascoltando quelle canzoni mi sentivo TRANQUILLA E LIBERA; forse proprio quelle sensazioni che cercavano gli Ebrei.</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Mi sono sentita trasportata nelle sofferenze degli Ebrei.</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I musicisti che hanno suonato per noi erano bravissimi e coinvolgenti!</a:t>
            </a:r>
            <a:endParaRPr lang="it-IT" sz="24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1318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1217" y="687829"/>
            <a:ext cx="8448541" cy="5639942"/>
          </a:xfrm>
          <a:prstGeom prst="rect">
            <a:avLst/>
          </a:prstGeom>
        </p:spPr>
        <p:txBody>
          <a:bodyPr wrap="square">
            <a:spAutoFit/>
          </a:bodyPr>
          <a:lstStyle/>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E’ stato commovente; con la musica del clarinetto e della fisarmonica Marco e Giampietro ci hanno fatto ricordare la morte di tante persone ma anche la nuova vita che, chiudendo i campi di concentramento, è stata generata</a:t>
            </a:r>
            <a:r>
              <a:rPr lang="it-IT" sz="2400" dirty="0" smtClean="0">
                <a:latin typeface="Candy Round BTN" panose="020F0604020102040306"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it-IT" sz="2400" dirty="0">
              <a:latin typeface="Candy Round BTN" panose="020F0604020102040306"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Gli Ebrei suonavano per rallegrarsi e non pensare a quello che stava succedendo; ma quello che è successo non si potrà mai cambiare e MAI DIMENTICARE</a:t>
            </a:r>
            <a:r>
              <a:rPr lang="it-IT" sz="2400" dirty="0" smtClean="0">
                <a:latin typeface="Candy Round BTN" panose="020F0604020102040306"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it-IT" sz="2400" dirty="0">
              <a:latin typeface="Candy Round BTN" panose="020F0604020102040306"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Con le nostre riflessioni abbiamo potuto dedicare anche quest’anno il nostro forte pensiero a tutte quelle anime (molte, troppe!!!) morte senza ragione per essere “diverse per razza e religione”; e per questo hanno dovuto soffrire oltremodo senza una dignità, la dignità di essere umano che ci rende uguali davanti a Dio.</a:t>
            </a:r>
            <a:endParaRPr lang="it-IT" sz="24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5438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84101" y="877546"/>
            <a:ext cx="7443989" cy="5078313"/>
          </a:xfrm>
          <a:prstGeom prst="rect">
            <a:avLst/>
          </a:prstGeom>
        </p:spPr>
        <p:txBody>
          <a:bodyPr wrap="square">
            <a:spAutoFit/>
          </a:bodyPr>
          <a:lstStyle/>
          <a:p>
            <a:pPr algn="ctr">
              <a:spcAft>
                <a:spcPts val="1500"/>
              </a:spcAft>
            </a:pPr>
            <a:r>
              <a:rPr lang="it-IT" sz="3600" b="1" dirty="0">
                <a:solidFill>
                  <a:srgbClr val="222222"/>
                </a:solidFill>
                <a:latin typeface="Candy Round BTN" panose="020F0604020102040306" pitchFamily="34" charset="0"/>
                <a:ea typeface="Times New Roman" panose="02020603050405020304" pitchFamily="18" charset="0"/>
                <a:cs typeface="Arial" panose="020B0604020202020204" pitchFamily="34" charset="0"/>
              </a:rPr>
              <a:t>L</a:t>
            </a:r>
            <a:r>
              <a:rPr lang="it-IT" sz="3600" b="1" dirty="0" smtClean="0">
                <a:solidFill>
                  <a:srgbClr val="222222"/>
                </a:solidFill>
                <a:effectLst/>
                <a:latin typeface="Candy Round BTN" panose="020F0604020102040306" pitchFamily="34" charset="0"/>
                <a:ea typeface="Times New Roman" panose="02020603050405020304" pitchFamily="18" charset="0"/>
                <a:cs typeface="Arial" panose="020B0604020202020204" pitchFamily="34" charset="0"/>
              </a:rPr>
              <a:t>e classi della scuola primaria di Pusiano hanno condiviso una narrazione fantastica creata su ispirazione delle opere di Marc Chagall dedicate al suo villaggio natio, accompagnata dalla proiezione delle opere stesse e da brani di musica tradizionale </a:t>
            </a:r>
            <a:r>
              <a:rPr lang="it-IT" sz="3600" b="1" dirty="0" err="1" smtClean="0">
                <a:solidFill>
                  <a:srgbClr val="222222"/>
                </a:solidFill>
                <a:effectLst/>
                <a:latin typeface="Candy Round BTN" panose="020F0604020102040306" pitchFamily="34" charset="0"/>
                <a:ea typeface="Times New Roman" panose="02020603050405020304" pitchFamily="18" charset="0"/>
                <a:cs typeface="Arial" panose="020B0604020202020204" pitchFamily="34" charset="0"/>
              </a:rPr>
              <a:t>kleztmer</a:t>
            </a:r>
            <a:r>
              <a:rPr lang="it-IT" sz="3600" b="1" dirty="0" smtClean="0">
                <a:solidFill>
                  <a:srgbClr val="222222"/>
                </a:solidFill>
                <a:effectLst/>
                <a:latin typeface="Candy Round BTN" panose="020F0604020102040306" pitchFamily="34" charset="0"/>
                <a:ea typeface="Times New Roman" panose="02020603050405020304" pitchFamily="18" charset="0"/>
                <a:cs typeface="Arial" panose="020B0604020202020204" pitchFamily="34" charset="0"/>
              </a:rPr>
              <a:t>. E’ seguito un laboratorio di disegno ispirato dalle note del violino e dal celebre “Violinista verde” di Chagall</a:t>
            </a:r>
            <a:endParaRPr lang="it-IT" sz="3600" dirty="0">
              <a:effectLst/>
              <a:latin typeface="Candy Round BTN" panose="020F0604020102040306" pitchFamily="34" charset="0"/>
              <a:ea typeface="Times New Roman" panose="02020603050405020304" pitchFamily="18" charset="0"/>
            </a:endParaRPr>
          </a:p>
        </p:txBody>
      </p:sp>
    </p:spTree>
    <p:extLst>
      <p:ext uri="{BB962C8B-B14F-4D97-AF65-F5344CB8AC3E}">
        <p14:creationId xmlns:p14="http://schemas.microsoft.com/office/powerpoint/2010/main" val="35893077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Manuela\Downloads\gennaio 2017 06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640" y="436729"/>
            <a:ext cx="8721303" cy="5819712"/>
          </a:xfrm>
          <a:prstGeom prst="rect">
            <a:avLst/>
          </a:prstGeom>
          <a:noFill/>
          <a:ln>
            <a:noFill/>
          </a:ln>
        </p:spPr>
      </p:pic>
    </p:spTree>
    <p:extLst>
      <p:ext uri="{BB962C8B-B14F-4D97-AF65-F5344CB8AC3E}">
        <p14:creationId xmlns:p14="http://schemas.microsoft.com/office/powerpoint/2010/main" val="34664632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Manuela\Downloads\gennaio 2017 05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019" y="382137"/>
            <a:ext cx="8393617" cy="6189260"/>
          </a:xfrm>
          <a:prstGeom prst="rect">
            <a:avLst/>
          </a:prstGeom>
          <a:noFill/>
          <a:ln>
            <a:noFill/>
          </a:ln>
        </p:spPr>
      </p:pic>
    </p:spTree>
    <p:extLst>
      <p:ext uri="{BB962C8B-B14F-4D97-AF65-F5344CB8AC3E}">
        <p14:creationId xmlns:p14="http://schemas.microsoft.com/office/powerpoint/2010/main" val="11951306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2216" y="247324"/>
            <a:ext cx="7766936" cy="1646302"/>
          </a:xfrm>
        </p:spPr>
        <p:txBody>
          <a:bodyPr/>
          <a:lstStyle/>
          <a:p>
            <a:pPr algn="ctr"/>
            <a:r>
              <a:rPr lang="it-IT" sz="4000" b="1" dirty="0" smtClean="0">
                <a:latin typeface="Candy Round BTN Lt" panose="020F0504020102040306" pitchFamily="34" charset="0"/>
              </a:rPr>
              <a:t>Anche i bambini di 4^ e 5^ della primaria di Longone si sono fatti ispirare dall’opera di </a:t>
            </a:r>
            <a:r>
              <a:rPr lang="it-IT" sz="4000" b="1" dirty="0">
                <a:latin typeface="Candy Round BTN Lt" panose="020F0504020102040306" pitchFamily="34" charset="0"/>
              </a:rPr>
              <a:t>C</a:t>
            </a:r>
            <a:r>
              <a:rPr lang="it-IT" sz="4000" b="1" dirty="0" smtClean="0">
                <a:latin typeface="Candy Round BTN Lt" panose="020F0504020102040306" pitchFamily="34" charset="0"/>
              </a:rPr>
              <a:t>hagall</a:t>
            </a:r>
            <a:endParaRPr lang="it-IT" sz="4000" b="1" dirty="0">
              <a:latin typeface="Candy Round BTN Lt" panose="020F0504020102040306" pitchFamily="34" charset="0"/>
            </a:endParaRPr>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22400" y="2499365"/>
            <a:ext cx="4900408" cy="2922632"/>
          </a:xfrm>
          <a:prstGeom prst="rect">
            <a:avLst/>
          </a:prstGeom>
        </p:spPr>
      </p:pic>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l="31925" t="13387" r="15118" b="4484"/>
          <a:stretch/>
        </p:blipFill>
        <p:spPr>
          <a:xfrm rot="5400000">
            <a:off x="98399" y="1620846"/>
            <a:ext cx="3181509" cy="2775363"/>
          </a:xfrm>
          <a:prstGeom prst="rect">
            <a:avLst/>
          </a:prstGeom>
        </p:spPr>
      </p:pic>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9953" t="10382" r="22441" b="5821"/>
          <a:stretch/>
        </p:blipFill>
        <p:spPr>
          <a:xfrm rot="5400000">
            <a:off x="3138902" y="3770783"/>
            <a:ext cx="3410318" cy="2377750"/>
          </a:xfrm>
          <a:prstGeom prst="rect">
            <a:avLst/>
          </a:prstGeom>
        </p:spPr>
      </p:pic>
    </p:spTree>
    <p:extLst>
      <p:ext uri="{BB962C8B-B14F-4D97-AF65-F5344CB8AC3E}">
        <p14:creationId xmlns:p14="http://schemas.microsoft.com/office/powerpoint/2010/main" val="12148447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4852" t="7967" r="18822" b="9860"/>
          <a:stretch/>
        </p:blipFill>
        <p:spPr>
          <a:xfrm rot="5400000">
            <a:off x="1996225" y="1249251"/>
            <a:ext cx="6671257" cy="4649273"/>
          </a:xfrm>
          <a:prstGeom prst="rect">
            <a:avLst/>
          </a:prstGeom>
        </p:spPr>
      </p:pic>
    </p:spTree>
    <p:extLst>
      <p:ext uri="{BB962C8B-B14F-4D97-AF65-F5344CB8AC3E}">
        <p14:creationId xmlns:p14="http://schemas.microsoft.com/office/powerpoint/2010/main" val="24829222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54" y="1524608"/>
            <a:ext cx="6820036" cy="5115028"/>
          </a:xfrm>
          <a:prstGeom prst="rect">
            <a:avLst/>
          </a:prstGeom>
        </p:spPr>
      </p:pic>
      <p:sp>
        <p:nvSpPr>
          <p:cNvPr id="3" name="CasellaDiTesto 2"/>
          <p:cNvSpPr txBox="1"/>
          <p:nvPr/>
        </p:nvSpPr>
        <p:spPr>
          <a:xfrm>
            <a:off x="605308" y="309094"/>
            <a:ext cx="8667482" cy="1077218"/>
          </a:xfrm>
          <a:prstGeom prst="rect">
            <a:avLst/>
          </a:prstGeom>
          <a:noFill/>
        </p:spPr>
        <p:txBody>
          <a:bodyPr wrap="square" rtlCol="0">
            <a:spAutoFit/>
          </a:bodyPr>
          <a:lstStyle/>
          <a:p>
            <a:pPr algn="ctr"/>
            <a:r>
              <a:rPr lang="it-IT" sz="3200" dirty="0" smtClean="0">
                <a:latin typeface="Candy Round BTN Cond Lt" panose="020F0506020102040306" pitchFamily="34" charset="0"/>
              </a:rPr>
              <a:t>I bambini di </a:t>
            </a:r>
            <a:r>
              <a:rPr lang="it-IT" sz="3200" dirty="0" smtClean="0">
                <a:latin typeface="Candy Round BTN Cond Lt" panose="020F0506020102040306" pitchFamily="34" charset="0"/>
              </a:rPr>
              <a:t>4^della </a:t>
            </a:r>
            <a:r>
              <a:rPr lang="it-IT" sz="3200" dirty="0" smtClean="0">
                <a:latin typeface="Candy Round BTN Cond Lt" panose="020F0506020102040306" pitchFamily="34" charset="0"/>
              </a:rPr>
              <a:t>primaria di Eupilio hanno riflettuto insieme sul significato di </a:t>
            </a:r>
            <a:r>
              <a:rPr lang="it-IT" sz="3200" dirty="0" smtClean="0">
                <a:latin typeface="Candy Round BTN Cond Lt" panose="020F0506020102040306" pitchFamily="34" charset="0"/>
              </a:rPr>
              <a:t>PACE-GUERRA-VITA-RICORDO</a:t>
            </a:r>
            <a:endParaRPr lang="it-IT" sz="3200" dirty="0">
              <a:latin typeface="Candy Round BTN Cond Lt" panose="020F0506020102040306" pitchFamily="34" charset="0"/>
            </a:endParaRPr>
          </a:p>
        </p:txBody>
      </p:sp>
    </p:spTree>
    <p:extLst>
      <p:ext uri="{BB962C8B-B14F-4D97-AF65-F5344CB8AC3E}">
        <p14:creationId xmlns:p14="http://schemas.microsoft.com/office/powerpoint/2010/main" val="18090822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92" y="173143"/>
            <a:ext cx="8148867" cy="6111651"/>
          </a:xfrm>
          <a:prstGeom prst="rect">
            <a:avLst/>
          </a:prstGeom>
        </p:spPr>
      </p:pic>
    </p:spTree>
    <p:extLst>
      <p:ext uri="{BB962C8B-B14F-4D97-AF65-F5344CB8AC3E}">
        <p14:creationId xmlns:p14="http://schemas.microsoft.com/office/powerpoint/2010/main" val="2931174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25401" y="891683"/>
            <a:ext cx="6818648" cy="5113986"/>
          </a:xfrm>
          <a:prstGeom prst="rect">
            <a:avLst/>
          </a:prstGeom>
        </p:spPr>
      </p:pic>
    </p:spTree>
    <p:extLst>
      <p:ext uri="{BB962C8B-B14F-4D97-AF65-F5344CB8AC3E}">
        <p14:creationId xmlns:p14="http://schemas.microsoft.com/office/powerpoint/2010/main" val="41836279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7227" y="587706"/>
            <a:ext cx="8787686" cy="5693866"/>
          </a:xfrm>
          <a:prstGeom prst="rect">
            <a:avLst/>
          </a:prstGeom>
        </p:spPr>
        <p:txBody>
          <a:bodyPr wrap="square">
            <a:spAutoFit/>
          </a:bodyPr>
          <a:lstStyle/>
          <a:p>
            <a:r>
              <a:rPr lang="it-IT" sz="2600" b="1" dirty="0" smtClean="0">
                <a:solidFill>
                  <a:srgbClr val="000000"/>
                </a:solidFill>
                <a:latin typeface="Candy Round BTN Lt" panose="020F0504020102040306" pitchFamily="34" charset="0"/>
              </a:rPr>
              <a:t>Il 27 Gennaio del 1945 l’esercito sovietico varcava i cancelli di Auschwitz, il più grande dei campi di concentramento costruiti dai nazisti nel corso della Seconda Guerra Mondiale. Aprendo gli occhi a un mondo che non aveva visto, costringendo alla realtà dei fatti tutti coloro che sapevano e avevano taciuto, portando i responsabili materiali del più grande omicidio di massa di sempre dinnanzi al tribunale degli uomini e della Storia. La memoria della Shoah, dello sterminio programmato delle popolazioni ebraiche di tutta Europa.</a:t>
            </a:r>
            <a:r>
              <a:rPr lang="it-IT" sz="2600" b="1" dirty="0" smtClean="0">
                <a:latin typeface="Candy Round BTN Lt" panose="020F0504020102040306" pitchFamily="34" charset="0"/>
              </a:rPr>
              <a:t/>
            </a:r>
            <a:br>
              <a:rPr lang="it-IT" sz="2600" b="1" dirty="0" smtClean="0">
                <a:latin typeface="Candy Round BTN Lt" panose="020F0504020102040306" pitchFamily="34" charset="0"/>
              </a:rPr>
            </a:br>
            <a:r>
              <a:rPr lang="it-IT" sz="2600" b="1" dirty="0" smtClean="0">
                <a:solidFill>
                  <a:srgbClr val="000000"/>
                </a:solidFill>
                <a:latin typeface="Candy Round BTN Lt" panose="020F0504020102040306" pitchFamily="34" charset="0"/>
              </a:rPr>
              <a:t>E attraverso il ricordo delle vittime del più ostinato e ossessivo e folle dei piani del Terzo Reich ricordiamo tutte le vittime del nazismo. Perché questo ricordo, che come monito contro l’odio dovrebbe vivere nelle menti di tutti gli uomini, possa impedire il ripetersi di tragedie simili.</a:t>
            </a:r>
          </a:p>
          <a:p>
            <a:r>
              <a:rPr lang="it-IT" sz="2600" b="1" dirty="0" smtClean="0">
                <a:solidFill>
                  <a:srgbClr val="000000"/>
                </a:solidFill>
                <a:latin typeface="Candy Round BTN Lt" panose="020F0504020102040306" pitchFamily="34" charset="0"/>
              </a:rPr>
              <a:t>I bambini ed i ragazzi dell’Istituto A. </a:t>
            </a:r>
            <a:r>
              <a:rPr lang="it-IT" sz="2600" b="1" dirty="0" err="1" smtClean="0">
                <a:solidFill>
                  <a:srgbClr val="000000"/>
                </a:solidFill>
                <a:latin typeface="Candy Round BTN Lt" panose="020F0504020102040306" pitchFamily="34" charset="0"/>
              </a:rPr>
              <a:t>Rosmini</a:t>
            </a:r>
            <a:r>
              <a:rPr lang="it-IT" sz="2600" b="1" dirty="0" smtClean="0">
                <a:solidFill>
                  <a:srgbClr val="000000"/>
                </a:solidFill>
                <a:latin typeface="Candy Round BTN Lt" panose="020F0504020102040306" pitchFamily="34" charset="0"/>
              </a:rPr>
              <a:t> di Pusiano hanno vissuto insieme significative esperienze per riflettere insieme sul significato del GIORNO DELLA MEMORIA.</a:t>
            </a:r>
            <a:endParaRPr lang="it-IT" sz="2600" b="1" dirty="0">
              <a:latin typeface="Candy Round BTN Lt" panose="020F0504020102040306" pitchFamily="34" charset="0"/>
            </a:endParaRPr>
          </a:p>
        </p:txBody>
      </p:sp>
    </p:spTree>
    <p:extLst>
      <p:ext uri="{BB962C8B-B14F-4D97-AF65-F5344CB8AC3E}">
        <p14:creationId xmlns:p14="http://schemas.microsoft.com/office/powerpoint/2010/main" val="14923941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87034" y="904830"/>
            <a:ext cx="6803623" cy="5102717"/>
          </a:xfrm>
          <a:prstGeom prst="rect">
            <a:avLst/>
          </a:prstGeom>
        </p:spPr>
      </p:pic>
    </p:spTree>
    <p:extLst>
      <p:ext uri="{BB962C8B-B14F-4D97-AF65-F5344CB8AC3E}">
        <p14:creationId xmlns:p14="http://schemas.microsoft.com/office/powerpoint/2010/main" val="9432119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62782" y="1178159"/>
            <a:ext cx="6858000" cy="4501683"/>
          </a:xfrm>
          <a:prstGeom prst="rect">
            <a:avLst/>
          </a:prstGeom>
        </p:spPr>
      </p:pic>
      <p:sp>
        <p:nvSpPr>
          <p:cNvPr id="3" name="Rettangolo 2"/>
          <p:cNvSpPr/>
          <p:nvPr/>
        </p:nvSpPr>
        <p:spPr>
          <a:xfrm>
            <a:off x="672354" y="194982"/>
            <a:ext cx="3644153" cy="6468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latin typeface="Candy Round BTN Cond Lt" panose="020F0506020102040306" pitchFamily="34" charset="0"/>
              </a:rPr>
              <a:t>I bambini delle classi 1^- 2^ e  3^ della primaria di Longone hanno visto il film Belle e Sebastien ambientato</a:t>
            </a:r>
            <a:r>
              <a:rPr lang="it-IT" sz="2400" b="1" dirty="0" smtClean="0">
                <a:solidFill>
                  <a:srgbClr val="666666"/>
                </a:solidFill>
                <a:latin typeface="Candy Round BTN Cond Lt" panose="020F0506020102040306" pitchFamily="34" charset="0"/>
              </a:rPr>
              <a:t> </a:t>
            </a:r>
            <a:r>
              <a:rPr lang="it-IT" sz="2400" b="1" dirty="0" smtClean="0">
                <a:solidFill>
                  <a:schemeClr val="bg1"/>
                </a:solidFill>
                <a:latin typeface="Candy Round BTN Cond Lt" panose="020F0506020102040306" pitchFamily="34" charset="0"/>
              </a:rPr>
              <a:t>durante </a:t>
            </a:r>
            <a:r>
              <a:rPr lang="it-IT" sz="2400" b="1" dirty="0">
                <a:solidFill>
                  <a:schemeClr val="bg1"/>
                </a:solidFill>
                <a:latin typeface="Candy Round BTN Cond Lt" panose="020F0506020102040306" pitchFamily="34" charset="0"/>
              </a:rPr>
              <a:t>la seconda guerra </a:t>
            </a:r>
            <a:r>
              <a:rPr lang="it-IT" sz="2400" b="1" dirty="0" smtClean="0">
                <a:solidFill>
                  <a:schemeClr val="bg1"/>
                </a:solidFill>
                <a:latin typeface="Candy Round BTN Cond Lt" panose="020F0506020102040306" pitchFamily="34" charset="0"/>
              </a:rPr>
              <a:t>mondiale. Il </a:t>
            </a:r>
            <a:r>
              <a:rPr lang="it-IT" sz="2400" b="1" dirty="0">
                <a:solidFill>
                  <a:schemeClr val="bg1"/>
                </a:solidFill>
                <a:latin typeface="Candy Round BTN Cond Lt" panose="020F0506020102040306" pitchFamily="34" charset="0"/>
              </a:rPr>
              <a:t>piccolo orfano Sebastien trova l'amicizia di Belle, una grande femmina di cane dei Pirenei che abita nei boschi attorno al paese e che dovrà difendere da chi la ritiene un feroce e pericoloso predatore. Belle e Sebastian </a:t>
            </a:r>
            <a:r>
              <a:rPr lang="it-IT" sz="2400" b="1" dirty="0" smtClean="0">
                <a:solidFill>
                  <a:schemeClr val="bg1"/>
                </a:solidFill>
                <a:latin typeface="Candy Round BTN Cond Lt" panose="020F0506020102040306" pitchFamily="34" charset="0"/>
              </a:rPr>
              <a:t>riescono </a:t>
            </a:r>
            <a:r>
              <a:rPr lang="it-IT" sz="2400" b="1" dirty="0">
                <a:solidFill>
                  <a:schemeClr val="bg1"/>
                </a:solidFill>
                <a:latin typeface="Candy Round BTN Cond Lt" panose="020F0506020102040306" pitchFamily="34" charset="0"/>
              </a:rPr>
              <a:t>infine a dimostrare tutto il loro valore portando in salvo al di là delle montagne una famiglia di fuggitivi inseguiti dai militari tedeschi.</a:t>
            </a:r>
          </a:p>
        </p:txBody>
      </p:sp>
    </p:spTree>
    <p:extLst>
      <p:ext uri="{BB962C8B-B14F-4D97-AF65-F5344CB8AC3E}">
        <p14:creationId xmlns:p14="http://schemas.microsoft.com/office/powerpoint/2010/main" val="1840732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96036" y="878302"/>
            <a:ext cx="8447964" cy="5101397"/>
          </a:xfrm>
          <a:prstGeom prst="rect">
            <a:avLst/>
          </a:prstGeom>
        </p:spPr>
        <p:txBody>
          <a:bodyPr wrap="square">
            <a:spAutoFit/>
          </a:bodyPr>
          <a:lstStyle/>
          <a:p>
            <a:pPr algn="ctr">
              <a:spcAft>
                <a:spcPts val="1500"/>
              </a:spcAft>
            </a:pPr>
            <a:r>
              <a:rPr lang="it-IT" b="1" i="1" dirty="0" smtClean="0">
                <a:solidFill>
                  <a:srgbClr val="343B41"/>
                </a:solidFill>
                <a:effectLst/>
                <a:latin typeface="Candy Round BTN" panose="020F0604020102040306" pitchFamily="34" charset="0"/>
                <a:ea typeface="Times New Roman" panose="02020603050405020304" pitchFamily="18" charset="0"/>
              </a:rPr>
              <a:t> </a:t>
            </a:r>
            <a:r>
              <a:rPr lang="it-IT" sz="2400" b="1" i="1" dirty="0" smtClean="0">
                <a:solidFill>
                  <a:srgbClr val="343B41"/>
                </a:solidFill>
                <a:latin typeface="Candy Round BTN" panose="020F0604020102040306" pitchFamily="34" charset="0"/>
                <a:ea typeface="Times New Roman" panose="02020603050405020304" pitchFamily="18" charset="0"/>
              </a:rPr>
              <a:t>“Io, l’ippocastano del giardino al numero 263 di </a:t>
            </a:r>
            <a:r>
              <a:rPr lang="it-IT" sz="2400" b="1" i="1" dirty="0" err="1" smtClean="0">
                <a:solidFill>
                  <a:srgbClr val="343B41"/>
                </a:solidFill>
                <a:latin typeface="Candy Round BTN" panose="020F0604020102040306" pitchFamily="34" charset="0"/>
                <a:ea typeface="Times New Roman" panose="02020603050405020304" pitchFamily="18" charset="0"/>
              </a:rPr>
              <a:t>Prinsengracht</a:t>
            </a:r>
            <a:r>
              <a:rPr lang="it-IT" sz="2400" b="1" i="1" dirty="0" smtClean="0">
                <a:solidFill>
                  <a:srgbClr val="343B41"/>
                </a:solidFill>
                <a:latin typeface="Candy Round BTN" panose="020F0604020102040306" pitchFamily="34" charset="0"/>
                <a:ea typeface="Times New Roman" panose="02020603050405020304" pitchFamily="18" charset="0"/>
              </a:rPr>
              <a:t>, </a:t>
            </a:r>
            <a:br>
              <a:rPr lang="it-IT" sz="2400" b="1" i="1" dirty="0" smtClean="0">
                <a:solidFill>
                  <a:srgbClr val="343B41"/>
                </a:solidFill>
                <a:latin typeface="Candy Round BTN" panose="020F0604020102040306" pitchFamily="34" charset="0"/>
                <a:ea typeface="Times New Roman" panose="02020603050405020304" pitchFamily="18" charset="0"/>
              </a:rPr>
            </a:br>
            <a:r>
              <a:rPr lang="it-IT" sz="2400" b="1" i="1" dirty="0" smtClean="0">
                <a:solidFill>
                  <a:srgbClr val="343B41"/>
                </a:solidFill>
                <a:latin typeface="Candy Round BTN" panose="020F0604020102040306" pitchFamily="34" charset="0"/>
                <a:ea typeface="Times New Roman" panose="02020603050405020304" pitchFamily="18" charset="0"/>
              </a:rPr>
              <a:t>ho regalato a una ragazza di tredici anni,</a:t>
            </a:r>
            <a:br>
              <a:rPr lang="it-IT" sz="2400" b="1" i="1" dirty="0" smtClean="0">
                <a:solidFill>
                  <a:srgbClr val="343B41"/>
                </a:solidFill>
                <a:latin typeface="Candy Round BTN" panose="020F0604020102040306" pitchFamily="34" charset="0"/>
                <a:ea typeface="Times New Roman" panose="02020603050405020304" pitchFamily="18" charset="0"/>
              </a:rPr>
            </a:br>
            <a:r>
              <a:rPr lang="it-IT" sz="2400" b="1" i="1" dirty="0" smtClean="0">
                <a:solidFill>
                  <a:srgbClr val="343B41"/>
                </a:solidFill>
                <a:latin typeface="Candy Round BTN" panose="020F0604020102040306" pitchFamily="34" charset="0"/>
                <a:ea typeface="Times New Roman" panose="02020603050405020304" pitchFamily="18" charset="0"/>
              </a:rPr>
              <a:t>prigioniera come un uccello in gabbia, un po’ di SPERANZA e di BELLEZZA. </a:t>
            </a:r>
            <a:br>
              <a:rPr lang="it-IT" sz="2400" b="1" i="1" dirty="0" smtClean="0">
                <a:solidFill>
                  <a:srgbClr val="343B41"/>
                </a:solidFill>
                <a:latin typeface="Candy Round BTN" panose="020F0604020102040306" pitchFamily="34" charset="0"/>
                <a:ea typeface="Times New Roman" panose="02020603050405020304" pitchFamily="18" charset="0"/>
              </a:rPr>
            </a:br>
            <a:r>
              <a:rPr lang="it-IT" sz="2400" b="1" i="1" dirty="0" smtClean="0">
                <a:solidFill>
                  <a:srgbClr val="343B41"/>
                </a:solidFill>
                <a:latin typeface="Candy Round BTN" panose="020F0604020102040306" pitchFamily="34" charset="0"/>
                <a:ea typeface="Times New Roman" panose="02020603050405020304" pitchFamily="18" charset="0"/>
              </a:rPr>
              <a:t>A lei, che nel suo nascondiglio SOGNAVA di sentire sul viso l’aria gelata,</a:t>
            </a:r>
            <a:br>
              <a:rPr lang="it-IT" sz="2400" b="1" i="1" dirty="0" smtClean="0">
                <a:solidFill>
                  <a:srgbClr val="343B41"/>
                </a:solidFill>
                <a:latin typeface="Candy Round BTN" panose="020F0604020102040306" pitchFamily="34" charset="0"/>
                <a:ea typeface="Times New Roman" panose="02020603050405020304" pitchFamily="18" charset="0"/>
              </a:rPr>
            </a:br>
            <a:r>
              <a:rPr lang="it-IT" sz="2400" b="1" i="1" dirty="0" smtClean="0">
                <a:solidFill>
                  <a:srgbClr val="343B41"/>
                </a:solidFill>
                <a:latin typeface="Candy Round BTN" panose="020F0604020102040306" pitchFamily="34" charset="0"/>
                <a:ea typeface="Times New Roman" panose="02020603050405020304" pitchFamily="18" charset="0"/>
              </a:rPr>
              <a:t>il calore del sole e il morso del vento,</a:t>
            </a:r>
            <a:br>
              <a:rPr lang="it-IT" sz="2400" b="1" i="1" dirty="0" smtClean="0">
                <a:solidFill>
                  <a:srgbClr val="343B41"/>
                </a:solidFill>
                <a:latin typeface="Candy Round BTN" panose="020F0604020102040306" pitchFamily="34" charset="0"/>
                <a:ea typeface="Times New Roman" panose="02020603050405020304" pitchFamily="18" charset="0"/>
              </a:rPr>
            </a:br>
            <a:r>
              <a:rPr lang="it-IT" sz="2400" b="1" i="1" dirty="0" smtClean="0">
                <a:solidFill>
                  <a:srgbClr val="343B41"/>
                </a:solidFill>
                <a:latin typeface="Candy Round BTN" panose="020F0604020102040306" pitchFamily="34" charset="0"/>
                <a:ea typeface="Times New Roman" panose="02020603050405020304" pitchFamily="18" charset="0"/>
              </a:rPr>
              <a:t>con le mie metamorfosi ho regalato lo spettacolo delle stagioni.”</a:t>
            </a:r>
            <a:endParaRPr lang="it-IT" sz="2400" b="1" dirty="0" smtClean="0">
              <a:latin typeface="Candy Round BTN" panose="020F0604020102040306" pitchFamily="34" charset="0"/>
              <a:ea typeface="Times New Roman" panose="02020603050405020304" pitchFamily="18" charset="0"/>
            </a:endParaRPr>
          </a:p>
          <a:p>
            <a:pPr algn="ctr">
              <a:spcAft>
                <a:spcPts val="1500"/>
              </a:spcAft>
            </a:pPr>
            <a:r>
              <a:rPr lang="it-IT" sz="2400" b="1" i="1" dirty="0" smtClean="0">
                <a:solidFill>
                  <a:srgbClr val="343B41"/>
                </a:solidFill>
                <a:latin typeface="Candy Round BTN" panose="020F0604020102040306" pitchFamily="34" charset="0"/>
                <a:ea typeface="Times New Roman" panose="02020603050405020304" pitchFamily="18" charset="0"/>
              </a:rPr>
              <a:t>( dal libro ”L’albero di Anne” Irene Cohen)</a:t>
            </a:r>
            <a:endParaRPr lang="it-IT" sz="2400" b="1" dirty="0" smtClean="0">
              <a:latin typeface="Candy Round BTN" panose="020F0604020102040306" pitchFamily="34" charset="0"/>
              <a:ea typeface="Times New Roman" panose="02020603050405020304" pitchFamily="18" charset="0"/>
            </a:endParaRPr>
          </a:p>
          <a:p>
            <a:pPr>
              <a:spcAft>
                <a:spcPts val="1500"/>
              </a:spcAft>
            </a:pPr>
            <a:r>
              <a:rPr lang="it-IT" sz="2400" b="1" dirty="0" smtClean="0">
                <a:solidFill>
                  <a:srgbClr val="343B41"/>
                </a:solidFill>
                <a:latin typeface="Candy Round BTN" panose="020F0604020102040306" pitchFamily="34" charset="0"/>
                <a:ea typeface="Times New Roman" panose="02020603050405020304" pitchFamily="18" charset="0"/>
              </a:rPr>
              <a:t>Le parole di un vecchio albero che raccontano delicatamente la triste storia di Anna hanno incantato i bambini di tutte le classi della primaria di Proserpio.</a:t>
            </a:r>
            <a:endParaRPr lang="it-IT" sz="2400" b="1" dirty="0" smtClean="0">
              <a:latin typeface="Candy Round BTN" panose="020F0604020102040306" pitchFamily="34" charset="0"/>
              <a:ea typeface="Times New Roman" panose="02020603050405020304" pitchFamily="18" charset="0"/>
            </a:endParaRPr>
          </a:p>
          <a:p>
            <a:pPr>
              <a:spcAft>
                <a:spcPts val="1500"/>
              </a:spcAft>
            </a:pPr>
            <a:r>
              <a:rPr lang="it-IT" sz="2400" b="1" dirty="0" smtClean="0">
                <a:solidFill>
                  <a:srgbClr val="343B41"/>
                </a:solidFill>
                <a:latin typeface="Candy Round BTN" panose="020F0604020102040306" pitchFamily="34" charset="0"/>
                <a:ea typeface="Times New Roman" panose="02020603050405020304" pitchFamily="18" charset="0"/>
              </a:rPr>
              <a:t>Su ogni foglia i SOGNI di Anna, i SOGNI di ogni BAMBINO, i SOGNI di ognuno di NOI! </a:t>
            </a:r>
            <a:endParaRPr lang="it-IT" sz="2400" b="1" dirty="0">
              <a:latin typeface="Candy Round BTN" panose="020F0604020102040306" pitchFamily="34" charset="0"/>
              <a:ea typeface="Times New Roman" panose="02020603050405020304" pitchFamily="18" charset="0"/>
            </a:endParaRPr>
          </a:p>
        </p:txBody>
      </p:sp>
    </p:spTree>
    <p:extLst>
      <p:ext uri="{BB962C8B-B14F-4D97-AF65-F5344CB8AC3E}">
        <p14:creationId xmlns:p14="http://schemas.microsoft.com/office/powerpoint/2010/main" val="28389841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Melotti\Pictures\Camera Roll\20170209_1652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1081" y="0"/>
            <a:ext cx="4971245" cy="6858000"/>
          </a:xfrm>
          <a:prstGeom prst="rect">
            <a:avLst/>
          </a:prstGeom>
          <a:noFill/>
          <a:ln>
            <a:noFill/>
          </a:ln>
        </p:spPr>
      </p:pic>
    </p:spTree>
    <p:extLst>
      <p:ext uri="{BB962C8B-B14F-4D97-AF65-F5344CB8AC3E}">
        <p14:creationId xmlns:p14="http://schemas.microsoft.com/office/powerpoint/2010/main" val="7158325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4850" y="545901"/>
            <a:ext cx="9633398" cy="3970318"/>
          </a:xfrm>
          <a:prstGeom prst="rect">
            <a:avLst/>
          </a:prstGeom>
        </p:spPr>
        <p:txBody>
          <a:bodyPr wrap="square">
            <a:spAutoFit/>
          </a:bodyPr>
          <a:lstStyle/>
          <a:p>
            <a:r>
              <a:rPr lang="it-IT" sz="3600" dirty="0" smtClean="0">
                <a:solidFill>
                  <a:srgbClr val="343B41"/>
                </a:solidFill>
                <a:effectLst/>
                <a:latin typeface="Candy Round BTN Cond" panose="020F0606020102040306" pitchFamily="34" charset="0"/>
                <a:ea typeface="Calibri" panose="020F0502020204030204" pitchFamily="34" charset="0"/>
                <a:cs typeface="Times New Roman" panose="02020603050405020304" pitchFamily="18" charset="0"/>
              </a:rPr>
              <a:t>Grande successo lo spettacolo musicale VIAGGIO NELLA MUSICA TRADIZIONALE EBRAICA - KLEZMER, a cura di MARCO FUSI, clarinettista, compositore ed arrangiatore e GIAN PIETRO MARAZZA, fisarmonicista, compositore, collaboratore di </a:t>
            </a:r>
            <a:r>
              <a:rPr lang="it-IT" sz="3600" dirty="0" err="1" smtClean="0">
                <a:solidFill>
                  <a:srgbClr val="343B41"/>
                </a:solidFill>
                <a:effectLst/>
                <a:latin typeface="Candy Round BTN Cond" panose="020F0606020102040306" pitchFamily="34" charset="0"/>
                <a:ea typeface="Calibri" panose="020F0502020204030204" pitchFamily="34" charset="0"/>
                <a:cs typeface="Times New Roman" panose="02020603050405020304" pitchFamily="18" charset="0"/>
              </a:rPr>
              <a:t>Moni</a:t>
            </a:r>
            <a:r>
              <a:rPr lang="it-IT" sz="3600" dirty="0" smtClean="0">
                <a:solidFill>
                  <a:srgbClr val="343B41"/>
                </a:solidFill>
                <a:effectLst/>
                <a:latin typeface="Candy Round BTN Cond" panose="020F0606020102040306" pitchFamily="34" charset="0"/>
                <a:ea typeface="Calibri" panose="020F0502020204030204" pitchFamily="34" charset="0"/>
                <a:cs typeface="Times New Roman" panose="02020603050405020304" pitchFamily="18" charset="0"/>
              </a:rPr>
              <a:t> </a:t>
            </a:r>
            <a:r>
              <a:rPr lang="it-IT" sz="3600" dirty="0" err="1" smtClean="0">
                <a:solidFill>
                  <a:srgbClr val="343B41"/>
                </a:solidFill>
                <a:effectLst/>
                <a:latin typeface="Candy Round BTN Cond" panose="020F0606020102040306" pitchFamily="34" charset="0"/>
                <a:ea typeface="Calibri" panose="020F0502020204030204" pitchFamily="34" charset="0"/>
                <a:cs typeface="Times New Roman" panose="02020603050405020304" pitchFamily="18" charset="0"/>
              </a:rPr>
              <a:t>Ovadia</a:t>
            </a:r>
            <a:r>
              <a:rPr lang="it-IT" sz="3600" dirty="0" smtClean="0">
                <a:solidFill>
                  <a:srgbClr val="343B41"/>
                </a:solidFill>
                <a:effectLst/>
                <a:latin typeface="Candy Round BTN Cond" panose="020F0606020102040306" pitchFamily="34" charset="0"/>
                <a:ea typeface="Calibri" panose="020F0502020204030204" pitchFamily="34" charset="0"/>
                <a:cs typeface="Times New Roman" panose="02020603050405020304" pitchFamily="18" charset="0"/>
              </a:rPr>
              <a:t>.</a:t>
            </a:r>
          </a:p>
          <a:p>
            <a:r>
              <a:rPr lang="it-IT" sz="3600" dirty="0" smtClean="0">
                <a:solidFill>
                  <a:srgbClr val="343B41"/>
                </a:solidFill>
                <a:latin typeface="Candy Round BTN Cond" panose="020F0606020102040306" pitchFamily="34" charset="0"/>
                <a:ea typeface="Calibri" panose="020F0502020204030204" pitchFamily="34" charset="0"/>
                <a:cs typeface="Times New Roman" panose="02020603050405020304" pitchFamily="18" charset="0"/>
              </a:rPr>
              <a:t>Un’esperienza speciale per i bambini di 5^ delle quattro scuole primarie e delle secondarie di Eupilio e Pusiano.</a:t>
            </a:r>
          </a:p>
          <a:p>
            <a:endParaRPr lang="it-IT" sz="3600" dirty="0">
              <a:solidFill>
                <a:srgbClr val="343B41"/>
              </a:solidFill>
              <a:effectLst/>
              <a:latin typeface="Candy Round BTN Cond" panose="020F060602010204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10529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Melotti\Downloads\20170127_10334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585" y="491320"/>
            <a:ext cx="8931019" cy="5703995"/>
          </a:xfrm>
          <a:prstGeom prst="rect">
            <a:avLst/>
          </a:prstGeom>
          <a:noFill/>
          <a:ln>
            <a:noFill/>
          </a:ln>
        </p:spPr>
      </p:pic>
    </p:spTree>
    <p:extLst>
      <p:ext uri="{BB962C8B-B14F-4D97-AF65-F5344CB8AC3E}">
        <p14:creationId xmlns:p14="http://schemas.microsoft.com/office/powerpoint/2010/main" val="8696750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Melotti\Downloads\20170127_10323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318" y="777922"/>
            <a:ext cx="9077876" cy="5224048"/>
          </a:xfrm>
          <a:prstGeom prst="rect">
            <a:avLst/>
          </a:prstGeom>
          <a:noFill/>
          <a:ln>
            <a:noFill/>
          </a:ln>
        </p:spPr>
      </p:pic>
    </p:spTree>
    <p:extLst>
      <p:ext uri="{BB962C8B-B14F-4D97-AF65-F5344CB8AC3E}">
        <p14:creationId xmlns:p14="http://schemas.microsoft.com/office/powerpoint/2010/main" val="30976633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0871" y="317294"/>
            <a:ext cx="8994323" cy="5763116"/>
          </a:xfrm>
          <a:prstGeom prst="rect">
            <a:avLst/>
          </a:prstGeom>
        </p:spPr>
        <p:txBody>
          <a:bodyPr wrap="square">
            <a:spAutoFit/>
          </a:bodyPr>
          <a:lstStyle/>
          <a:p>
            <a:pPr algn="ctr">
              <a:spcAft>
                <a:spcPts val="1500"/>
              </a:spcAft>
            </a:pPr>
            <a:endParaRPr lang="it-IT" sz="3600" dirty="0" smtClean="0">
              <a:solidFill>
                <a:srgbClr val="343B41"/>
              </a:solidFill>
              <a:effectLst/>
              <a:latin typeface="Candy Round BTN" panose="020F0604020102040306" pitchFamily="34" charset="0"/>
              <a:ea typeface="Times New Roman" panose="02020603050405020304" pitchFamily="18" charset="0"/>
            </a:endParaRPr>
          </a:p>
          <a:p>
            <a:pPr algn="ctr">
              <a:spcAft>
                <a:spcPts val="1500"/>
              </a:spcAft>
            </a:pPr>
            <a:r>
              <a:rPr lang="it-IT" dirty="0" smtClean="0">
                <a:solidFill>
                  <a:schemeClr val="accent2"/>
                </a:solidFill>
                <a:latin typeface="Candy Round BTN" panose="020F0604020102040306" pitchFamily="34" charset="0"/>
              </a:rPr>
              <a:t>In </a:t>
            </a:r>
            <a:r>
              <a:rPr lang="it-IT" dirty="0">
                <a:solidFill>
                  <a:schemeClr val="accent2"/>
                </a:solidFill>
                <a:latin typeface="Candy Round BTN" panose="020F0604020102040306" pitchFamily="34" charset="0"/>
              </a:rPr>
              <a:t>occasione del “Giorno della Memoria” di cui all’articolo 1, sono organizzati cerimonie, iniziative, incontri e momenti comuni di narrazione dei fatti e di riflessione, in modo particolare nelle scuole di ogni ordine e grado, su quanto è accaduto al popolo ebraico e ai deportati militari e politici italiani nei campi nazisti in modo da conservare nel futuro dell’Italia la memoria di un tragico ed oscuro periodo della storia nel nostro Paese e in Europa, e </a:t>
            </a:r>
            <a:r>
              <a:rPr lang="it-IT" dirty="0" smtClean="0">
                <a:solidFill>
                  <a:schemeClr val="accent2"/>
                </a:solidFill>
                <a:latin typeface="Candy Round BTN" panose="020F0604020102040306" pitchFamily="34" charset="0"/>
              </a:rPr>
              <a:t>affinché </a:t>
            </a:r>
            <a:r>
              <a:rPr lang="it-IT" dirty="0">
                <a:solidFill>
                  <a:schemeClr val="accent2"/>
                </a:solidFill>
                <a:latin typeface="Candy Round BTN" panose="020F0604020102040306" pitchFamily="34" charset="0"/>
              </a:rPr>
              <a:t>simili eventi non possano mai più accadere</a:t>
            </a:r>
            <a:r>
              <a:rPr lang="it-IT" dirty="0" smtClean="0">
                <a:solidFill>
                  <a:schemeClr val="accent2"/>
                </a:solidFill>
                <a:latin typeface="Candy Round BTN" panose="020F0604020102040306" pitchFamily="34" charset="0"/>
              </a:rPr>
              <a:t>. (Dalla Costituzione italiana)</a:t>
            </a:r>
          </a:p>
          <a:p>
            <a:pPr algn="ctr">
              <a:spcAft>
                <a:spcPts val="1500"/>
              </a:spcAft>
            </a:pPr>
            <a:endParaRPr lang="it-IT" dirty="0" smtClean="0">
              <a:solidFill>
                <a:schemeClr val="accent2"/>
              </a:solidFill>
              <a:latin typeface="Candy Round BTN" panose="020F0604020102040306" pitchFamily="34" charset="0"/>
            </a:endParaRPr>
          </a:p>
          <a:p>
            <a:pPr algn="ctr">
              <a:spcAft>
                <a:spcPts val="1500"/>
              </a:spcAft>
            </a:pPr>
            <a:r>
              <a:rPr lang="it-IT" sz="3600" dirty="0" smtClean="0">
                <a:solidFill>
                  <a:srgbClr val="343B41"/>
                </a:solidFill>
                <a:effectLst/>
                <a:latin typeface="Candy Round BTN" panose="020F0604020102040306" pitchFamily="34" charset="0"/>
                <a:ea typeface="Times New Roman" panose="02020603050405020304" pitchFamily="18" charset="0"/>
              </a:rPr>
              <a:t>Ecco </a:t>
            </a:r>
            <a:r>
              <a:rPr lang="it-IT" sz="3600" dirty="0" smtClean="0">
                <a:solidFill>
                  <a:srgbClr val="343B41"/>
                </a:solidFill>
                <a:effectLst/>
                <a:latin typeface="Candy Round BTN" panose="020F0604020102040306" pitchFamily="34" charset="0"/>
                <a:ea typeface="Times New Roman" panose="02020603050405020304" pitchFamily="18" charset="0"/>
              </a:rPr>
              <a:t>alcuni commenti dei bambini di </a:t>
            </a:r>
            <a:r>
              <a:rPr lang="it-IT" sz="3600" dirty="0" smtClean="0">
                <a:solidFill>
                  <a:srgbClr val="343B41"/>
                </a:solidFill>
                <a:effectLst/>
                <a:latin typeface="Candy Round BTN" panose="020F0604020102040306" pitchFamily="34" charset="0"/>
                <a:ea typeface="Times New Roman" panose="02020603050405020304" pitchFamily="18" charset="0"/>
              </a:rPr>
              <a:t>4^e </a:t>
            </a:r>
            <a:r>
              <a:rPr lang="it-IT" sz="3600" dirty="0" smtClean="0">
                <a:solidFill>
                  <a:srgbClr val="343B41"/>
                </a:solidFill>
                <a:effectLst/>
                <a:latin typeface="Candy Round BTN" panose="020F0604020102040306" pitchFamily="34" charset="0"/>
                <a:ea typeface="Times New Roman" panose="02020603050405020304" pitchFamily="18" charset="0"/>
              </a:rPr>
              <a:t>5^ di Longone che hanno vissuto questa significativa esperienza insieme agli amici di Proserpio:</a:t>
            </a:r>
          </a:p>
          <a:p>
            <a:pPr algn="ctr">
              <a:spcAft>
                <a:spcPts val="1500"/>
              </a:spcAft>
            </a:pPr>
            <a:endParaRPr lang="it-IT" sz="3600" dirty="0" smtClean="0">
              <a:effectLst/>
              <a:latin typeface="Candy Round BTN" panose="020F0604020102040306" pitchFamily="34" charset="0"/>
              <a:ea typeface="Times New Roman" panose="02020603050405020304" pitchFamily="18" charset="0"/>
            </a:endParaRPr>
          </a:p>
          <a:p>
            <a:pPr algn="ctr">
              <a:spcAft>
                <a:spcPts val="1500"/>
              </a:spcAft>
            </a:pPr>
            <a:r>
              <a:rPr lang="it-IT" dirty="0" smtClean="0">
                <a:solidFill>
                  <a:srgbClr val="343B41"/>
                </a:solidFill>
                <a:effectLst/>
                <a:latin typeface="Times New Roman" panose="02020603050405020304" pitchFamily="18" charset="0"/>
                <a:ea typeface="Times New Roman" panose="02020603050405020304" pitchFamily="18" charset="0"/>
              </a:rPr>
              <a:t> </a:t>
            </a: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91019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12694" y="908897"/>
            <a:ext cx="8350624" cy="5429371"/>
          </a:xfrm>
          <a:prstGeom prst="rect">
            <a:avLst/>
          </a:prstGeom>
        </p:spPr>
        <p:txBody>
          <a:bodyPr wrap="square">
            <a:spAutoFit/>
          </a:bodyPr>
          <a:lstStyle/>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Noi bambini della scuola primaria di Longone abbiamo trattato questi argomenti raccontando testimonianze di sopravvissuti allo sterminio, facendo cartelloni e disegni; infine, il giorno della memoria, insieme agli amici della scuola di Proserpio abbiamo ascoltato le musiche meravigliose di Marco e Giampiero. E’ stato un regalo speciale che ci hanno fatto le nostre maestre.</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I musicisti hanno suonato per un’ora ma io non mi sono mai annoiato: non mi sono nemmeno accorto del tempo che passava.</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Le attività di questa settimana le ho trovate interessantissime!</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Mi sono piaciute moltissimo queste musiche ebraiche.</a:t>
            </a:r>
          </a:p>
          <a:p>
            <a:pPr>
              <a:lnSpc>
                <a:spcPct val="107000"/>
              </a:lnSpc>
              <a:spcAft>
                <a:spcPts val="800"/>
              </a:spcAft>
            </a:pPr>
            <a:r>
              <a:rPr lang="it-IT" sz="2400" dirty="0">
                <a:latin typeface="Candy Round BTN" panose="020F0604020102040306" pitchFamily="34" charset="0"/>
                <a:ea typeface="Calibri" panose="020F0502020204030204" pitchFamily="34" charset="0"/>
                <a:cs typeface="Times New Roman" panose="02020603050405020304" pitchFamily="18" charset="0"/>
              </a:rPr>
              <a:t> </a:t>
            </a:r>
            <a:endParaRPr lang="it-IT" sz="24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15718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241</TotalTime>
  <Words>614</Words>
  <Application>Microsoft Office PowerPoint</Application>
  <PresentationFormat>Widescreen</PresentationFormat>
  <Paragraphs>41</Paragraphs>
  <Slides>21</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21</vt:i4>
      </vt:variant>
    </vt:vector>
  </HeadingPairs>
  <TitlesOfParts>
    <vt:vector size="31" baseType="lpstr">
      <vt:lpstr>Arial</vt:lpstr>
      <vt:lpstr>Calibri</vt:lpstr>
      <vt:lpstr>Candy Round BTN</vt:lpstr>
      <vt:lpstr>Candy Round BTN Cond</vt:lpstr>
      <vt:lpstr>Candy Round BTN Cond Lt</vt:lpstr>
      <vt:lpstr>Candy Round BTN Lt</vt:lpstr>
      <vt:lpstr>Times New Roman</vt:lpstr>
      <vt:lpstr>Trebuchet MS</vt:lpstr>
      <vt:lpstr>Wingdings 3</vt:lpstr>
      <vt:lpstr>Sfaccettatura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Anche i bambini di 4^ e 5^ della primaria di Longone si sono fatti ispirare dall’opera di Chagall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Manuela</dc:creator>
  <cp:lastModifiedBy>Manuela</cp:lastModifiedBy>
  <cp:revision>15</cp:revision>
  <dcterms:created xsi:type="dcterms:W3CDTF">2017-02-11T15:06:06Z</dcterms:created>
  <dcterms:modified xsi:type="dcterms:W3CDTF">2017-02-23T15:00:27Z</dcterms:modified>
</cp:coreProperties>
</file>